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05FF09-AE66-4466-9CFF-BDB58DBDCA08}" type="datetimeFigureOut">
              <a:rPr lang="ar-IQ" smtClean="0"/>
              <a:pPr/>
              <a:t>07/03/1436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56A798-1A30-4A17-8ED6-69C3919ACA4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05FF09-AE66-4466-9CFF-BDB58DBDCA08}" type="datetimeFigureOut">
              <a:rPr lang="ar-IQ" smtClean="0"/>
              <a:pPr/>
              <a:t>07/03/1436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56A798-1A30-4A17-8ED6-69C3919ACA4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941649"/>
          </a:xfrm>
        </p:spPr>
        <p:txBody>
          <a:bodyPr/>
          <a:lstStyle/>
          <a:p>
            <a:r>
              <a:rPr lang="en-US" b="1" smtClean="0"/>
              <a:t>Translate  the  </a:t>
            </a:r>
            <a:r>
              <a:rPr lang="en-US" b="1" dirty="0" smtClean="0"/>
              <a:t>following </a:t>
            </a:r>
            <a:endParaRPr lang="ar-IQ"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lstStyle/>
          <a:p>
            <a:pPr>
              <a:lnSpc>
                <a:spcPct val="150000"/>
              </a:lnSpc>
            </a:pPr>
            <a:r>
              <a:rPr lang="ar-IQ" b="1" dirty="0" smtClean="0"/>
              <a:t>يعتمد النجاح في الحياة على الصبر والعمل</a:t>
            </a:r>
            <a:br>
              <a:rPr lang="ar-IQ" b="1" dirty="0" smtClean="0"/>
            </a:br>
            <a:r>
              <a:rPr lang="ar-IQ" b="1" dirty="0" smtClean="0"/>
              <a:t>الجاد فالطالب الذي يبدأ في تعلم دروسه منذ بداية العام سوف لا يجد هناك </a:t>
            </a:r>
            <a:br>
              <a:rPr lang="ar-IQ" b="1" dirty="0" smtClean="0"/>
            </a:br>
            <a:r>
              <a:rPr lang="ar-IQ" b="1" dirty="0" smtClean="0"/>
              <a:t>صعوبة في اجتياز امتحانه.</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297634"/>
          </a:xfrm>
        </p:spPr>
        <p:txBody>
          <a:bodyPr>
            <a:normAutofit fontScale="90000"/>
          </a:bodyPr>
          <a:lstStyle/>
          <a:p>
            <a:pPr algn="just">
              <a:lnSpc>
                <a:spcPct val="150000"/>
              </a:lnSpc>
            </a:pPr>
            <a:r>
              <a:rPr lang="en-US" b="1" dirty="0" smtClean="0"/>
              <a:t>Reading newspapers helps to</a:t>
            </a:r>
            <a:br>
              <a:rPr lang="en-US" b="1" dirty="0" smtClean="0"/>
            </a:br>
            <a:r>
              <a:rPr lang="en-US" b="1" dirty="0" smtClean="0"/>
              <a:t>know everything that takes place all over the world. It also provides </a:t>
            </a:r>
            <a:br>
              <a:rPr lang="en-US" b="1" dirty="0" smtClean="0"/>
            </a:br>
            <a:r>
              <a:rPr lang="en-US" b="1" dirty="0" smtClean="0"/>
              <a:t>us with much information about our local events. This sort of reading is also considered a source of culture to many people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lstStyle/>
          <a:p>
            <a:r>
              <a:rPr lang="en-US" dirty="0" smtClean="0"/>
              <a:t>Now , Compare</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normAutofit fontScale="90000"/>
          </a:bodyPr>
          <a:lstStyle/>
          <a:p>
            <a:pPr>
              <a:lnSpc>
                <a:spcPct val="150000"/>
              </a:lnSpc>
            </a:pPr>
            <a:r>
              <a:rPr lang="ar-IQ" b="1" dirty="0" smtClean="0"/>
              <a:t>إن قراءة الصحف تساعد في أن نعرف       كل </a:t>
            </a:r>
            <a:r>
              <a:rPr lang="ar-IQ" b="1" dirty="0" err="1" smtClean="0"/>
              <a:t>شئ</a:t>
            </a:r>
            <a:r>
              <a:rPr lang="ar-IQ" b="1" dirty="0" smtClean="0"/>
              <a:t> يقع فئ جميع أنحاء العالم، وهى   أيضاً تمدنا بمعلومات وفيرة عن أحداثنا المحلية. ولعل هذا النوع من القراءة يعتبر أيضاً مصدراً من مصادر الثقافة للعديد من الناس.</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928802"/>
            <a:ext cx="8229600" cy="2000264"/>
          </a:xfrm>
        </p:spPr>
        <p:txBody>
          <a:bodyPr/>
          <a:lstStyle/>
          <a:p>
            <a:r>
              <a:rPr lang="en-US" dirty="0" smtClean="0">
                <a:latin typeface="Calibri" pitchFamily="34" charset="0"/>
                <a:cs typeface="Calibri" pitchFamily="34" charset="0"/>
              </a:rPr>
              <a:t>Over  Population</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lstStyle/>
          <a:p>
            <a:pPr>
              <a:lnSpc>
                <a:spcPct val="150000"/>
              </a:lnSpc>
            </a:pPr>
            <a:r>
              <a:rPr lang="en-US" dirty="0" smtClean="0">
                <a:latin typeface="Calibri" pitchFamily="34" charset="0"/>
                <a:cs typeface="Calibri" pitchFamily="34" charset="0"/>
              </a:rPr>
              <a:t>Great projects are being carried out to solve the problem of over </a:t>
            </a:r>
            <a:br>
              <a:rPr lang="en-US" dirty="0" smtClean="0">
                <a:latin typeface="Calibri" pitchFamily="34" charset="0"/>
                <a:cs typeface="Calibri" pitchFamily="34" charset="0"/>
              </a:rPr>
            </a:br>
            <a:r>
              <a:rPr lang="en-US" dirty="0" smtClean="0">
                <a:latin typeface="Calibri" pitchFamily="34" charset="0"/>
                <a:cs typeface="Calibri" pitchFamily="34" charset="0"/>
              </a:rPr>
              <a:t>population. We expect the population of Egypt will grow four or five times in the 21st century.</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643182"/>
            <a:ext cx="8229600" cy="1143000"/>
          </a:xfrm>
        </p:spPr>
        <p:txBody>
          <a:bodyPr/>
          <a:lstStyle/>
          <a:p>
            <a:r>
              <a:rPr lang="en-US" dirty="0" smtClean="0"/>
              <a:t>Now  compare</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normAutofit fontScale="90000"/>
          </a:bodyPr>
          <a:lstStyle/>
          <a:p>
            <a:pPr>
              <a:lnSpc>
                <a:spcPct val="150000"/>
              </a:lnSpc>
            </a:pPr>
            <a:r>
              <a:rPr lang="en-US" b="1" dirty="0" smtClean="0"/>
              <a:t/>
            </a:r>
            <a:br>
              <a:rPr lang="en-US" b="1" dirty="0" smtClean="0"/>
            </a:br>
            <a:r>
              <a:rPr lang="ar-SA" b="1" dirty="0" smtClean="0"/>
              <a:t>يتم الآن إنجاز المشروعات الكبيرة في </a:t>
            </a:r>
            <a:r>
              <a:rPr lang="en-US" b="1" dirty="0" smtClean="0"/>
              <a:t/>
            </a:r>
            <a:br>
              <a:rPr lang="en-US" b="1" dirty="0" smtClean="0"/>
            </a:br>
            <a:r>
              <a:rPr lang="ar-SA" b="1" dirty="0" smtClean="0"/>
              <a:t>محاولة لحل المشكلة السكانية ذلك أننا نتوقع أن عدد السكان في مصر سوف ينمو إلى حوالي أربع أو خمس مرات ما هو عليه الآن في القرن الحادي والعشرين</a:t>
            </a:r>
            <a:r>
              <a:rPr lang="en-US" b="1" dirty="0" smtClean="0"/>
              <a:t>.</a:t>
            </a:r>
            <a:br>
              <a:rPr lang="en-US" b="1" dirty="0" smtClean="0"/>
            </a:b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857364"/>
            <a:ext cx="8229600" cy="1143000"/>
          </a:xfrm>
        </p:spPr>
        <p:txBody>
          <a:bodyPr/>
          <a:lstStyle/>
          <a:p>
            <a:r>
              <a:rPr lang="en-US" dirty="0" smtClean="0"/>
              <a:t>School  Life</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lstStyle/>
          <a:p>
            <a:pPr rtl="0">
              <a:lnSpc>
                <a:spcPct val="150000"/>
              </a:lnSpc>
            </a:pPr>
            <a:r>
              <a:rPr lang="en-US" dirty="0" smtClean="0"/>
              <a:t>School-life has many sides. It does </a:t>
            </a:r>
            <a:br>
              <a:rPr lang="en-US" dirty="0" smtClean="0"/>
            </a:br>
            <a:r>
              <a:rPr lang="en-US" dirty="0" smtClean="0"/>
              <a:t>not only mean the classroom with its lessons but also means pupil’s </a:t>
            </a:r>
            <a:r>
              <a:rPr lang="en-US" dirty="0" smtClean="0"/>
              <a:t>life outside </a:t>
            </a:r>
            <a:r>
              <a:rPr lang="en-US" dirty="0" smtClean="0"/>
              <a:t>the classroom, the </a:t>
            </a:r>
            <a:br>
              <a:rPr lang="en-US" dirty="0" smtClean="0"/>
            </a:br>
            <a:r>
              <a:rPr lang="en-US" dirty="0" smtClean="0"/>
              <a:t>games, </a:t>
            </a:r>
            <a:r>
              <a:rPr lang="en-US" dirty="0" smtClean="0"/>
              <a:t>the journeys and different </a:t>
            </a:r>
            <a:br>
              <a:rPr lang="en-US" dirty="0" smtClean="0"/>
            </a:br>
            <a:r>
              <a:rPr lang="en-US" dirty="0" smtClean="0"/>
              <a:t>activities.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357166"/>
            <a:ext cx="8643998" cy="6072230"/>
          </a:xfrm>
        </p:spPr>
        <p:txBody>
          <a:bodyPr>
            <a:normAutofit fontScale="90000"/>
          </a:bodyPr>
          <a:lstStyle/>
          <a:p>
            <a:pPr algn="just">
              <a:lnSpc>
                <a:spcPct val="150000"/>
              </a:lnSpc>
            </a:pPr>
            <a:r>
              <a:rPr lang="en-US" b="1" dirty="0" smtClean="0"/>
              <a:t>Hundreds of years ago, scientists studied the human brain. They </a:t>
            </a:r>
            <a:br>
              <a:rPr lang="en-US" b="1" dirty="0" smtClean="0"/>
            </a:br>
            <a:r>
              <a:rPr lang="en-US" b="1" dirty="0" smtClean="0"/>
              <a:t>wanted to find out if everyone’s brain is the same size. They discovered that the human brain is about two percent of the body’s weight.                                       </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428868"/>
            <a:ext cx="8229600" cy="1143000"/>
          </a:xfrm>
        </p:spPr>
        <p:txBody>
          <a:bodyPr/>
          <a:lstStyle/>
          <a:p>
            <a:r>
              <a:rPr lang="en-US" dirty="0" smtClean="0"/>
              <a:t>Now  compare</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lstStyle/>
          <a:p>
            <a:pPr>
              <a:lnSpc>
                <a:spcPct val="150000"/>
              </a:lnSpc>
            </a:pPr>
            <a:r>
              <a:rPr lang="ar-SA" b="1" dirty="0" smtClean="0"/>
              <a:t>للحياة الدراسية العديد من الجوانب </a:t>
            </a:r>
            <a:r>
              <a:rPr lang="ar-SA" b="1" dirty="0" smtClean="0"/>
              <a:t>فهي </a:t>
            </a:r>
            <a:r>
              <a:rPr lang="ar-SA" b="1" dirty="0" smtClean="0"/>
              <a:t>لا تعنى فقط </a:t>
            </a:r>
            <a:r>
              <a:rPr lang="ar-SA" b="1" dirty="0" smtClean="0"/>
              <a:t>الفصل </a:t>
            </a:r>
            <a:r>
              <a:rPr lang="ar-SA" b="1" dirty="0" smtClean="0"/>
              <a:t>بدروسه ولكنها أيضاً تعنى حياة التلميذ خارج نطاق الفصل </a:t>
            </a:r>
            <a:r>
              <a:rPr lang="ar-SA" b="1" dirty="0" smtClean="0"/>
              <a:t>فهي </a:t>
            </a:r>
            <a:r>
              <a:rPr lang="ar-SA" b="1" dirty="0" smtClean="0"/>
              <a:t>تعنى </a:t>
            </a:r>
            <a:r>
              <a:rPr lang="en-US" b="1" dirty="0" smtClean="0"/>
              <a:t/>
            </a:r>
            <a:br>
              <a:rPr lang="en-US" b="1" dirty="0" smtClean="0"/>
            </a:br>
            <a:r>
              <a:rPr lang="ar-SA" b="1" dirty="0" smtClean="0"/>
              <a:t>الألعاب والرحلات والأنشطة المختلفة</a:t>
            </a:r>
            <a:r>
              <a:rPr lang="en-US" b="1" dirty="0" smtClean="0"/>
              <a:t>.</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rmAutofit fontScale="90000"/>
          </a:bodyPr>
          <a:lstStyle/>
          <a:p>
            <a:pPr>
              <a:lnSpc>
                <a:spcPct val="150000"/>
              </a:lnSpc>
            </a:pPr>
            <a:r>
              <a:rPr lang="en-US" dirty="0" smtClean="0"/>
              <a:t/>
            </a:r>
            <a:br>
              <a:rPr lang="en-US" dirty="0" smtClean="0"/>
            </a:br>
            <a:r>
              <a:rPr lang="en-US" dirty="0" smtClean="0"/>
              <a:t/>
            </a:r>
            <a:br>
              <a:rPr lang="en-US" dirty="0" smtClean="0"/>
            </a:br>
            <a:r>
              <a:rPr lang="en-US" dirty="0" smtClean="0"/>
              <a:t>We </a:t>
            </a:r>
            <a:r>
              <a:rPr lang="en-US" dirty="0" smtClean="0"/>
              <a:t>can not live alone but are always in need of the help of all </a:t>
            </a:r>
            <a:r>
              <a:rPr lang="en-US" dirty="0" smtClean="0"/>
              <a:t>us</a:t>
            </a:r>
            <a:r>
              <a:rPr lang="en-US" dirty="0" smtClean="0"/>
              <a:t>. We need clothes which other men make; houses which other </a:t>
            </a:r>
            <a:r>
              <a:rPr lang="en-US" dirty="0" smtClean="0"/>
              <a:t>men build </a:t>
            </a:r>
            <a:r>
              <a:rPr lang="en-US" dirty="0" smtClean="0"/>
              <a:t>and food which other men produce. We need friends to comfort us.</a:t>
            </a:r>
            <a:br>
              <a:rPr lang="en-US" dirty="0" smtClean="0"/>
            </a:br>
            <a:r>
              <a:rPr lang="en-US" dirty="0" smtClean="0"/>
              <a:t>-</a:t>
            </a:r>
            <a:br>
              <a:rPr lang="en-US" dirty="0" smtClean="0"/>
            </a:b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428868"/>
            <a:ext cx="8229600" cy="1143000"/>
          </a:xfrm>
        </p:spPr>
        <p:txBody>
          <a:bodyPr/>
          <a:lstStyle/>
          <a:p>
            <a:r>
              <a:rPr lang="en-US" dirty="0" smtClean="0"/>
              <a:t>Now  compare</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lstStyle/>
          <a:p>
            <a:pPr>
              <a:lnSpc>
                <a:spcPct val="150000"/>
              </a:lnSpc>
            </a:pPr>
            <a:r>
              <a:rPr lang="ar-SA" dirty="0" smtClean="0"/>
              <a:t>لا يمكننا أن نعيش بمفردنا فنحن دائماً فى حاجة لمساعدة كل من حولنا، </a:t>
            </a:r>
            <a:r>
              <a:rPr lang="ar-SA" dirty="0" smtClean="0"/>
              <a:t>فنحن </a:t>
            </a:r>
            <a:r>
              <a:rPr lang="ar-SA" dirty="0" smtClean="0"/>
              <a:t>نحتاج للملابس التى يصنعها الناس الآخرون وإلى البيوت التى يبنيها </a:t>
            </a:r>
            <a:r>
              <a:rPr lang="ar-SA" dirty="0" smtClean="0"/>
              <a:t>الآخرون </a:t>
            </a:r>
            <a:r>
              <a:rPr lang="ar-SA" dirty="0" smtClean="0"/>
              <a:t>وإلى الطعام الذى ينتجه الآخرون، فنحن نحتاج إلى أصدقاء لكى </a:t>
            </a:r>
            <a:r>
              <a:rPr lang="ar-SA" dirty="0" smtClean="0"/>
              <a:t>يخففوا </a:t>
            </a:r>
            <a:r>
              <a:rPr lang="ar-SA" dirty="0" smtClean="0"/>
              <a:t>عنّا</a:t>
            </a:r>
            <a:r>
              <a:rPr lang="en-US" dirty="0" smtClean="0"/>
              <a:t>.</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329642" cy="6297634"/>
          </a:xfrm>
        </p:spPr>
        <p:txBody>
          <a:bodyPr/>
          <a:lstStyle/>
          <a:p>
            <a:pPr>
              <a:lnSpc>
                <a:spcPct val="150000"/>
              </a:lnSpc>
            </a:pPr>
            <a:r>
              <a:rPr lang="en-US" dirty="0" smtClean="0"/>
              <a:t>The Government does its best to encourage our children to read. </a:t>
            </a:r>
            <a:r>
              <a:rPr lang="en-US" dirty="0" smtClean="0"/>
              <a:t>The Reading </a:t>
            </a:r>
            <a:r>
              <a:rPr lang="en-US" dirty="0" smtClean="0"/>
              <a:t>For All project provides valuable books for our children at </a:t>
            </a:r>
            <a:r>
              <a:rPr lang="en-US" dirty="0" smtClean="0"/>
              <a:t>low prices.</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lstStyle/>
          <a:p>
            <a:pPr>
              <a:lnSpc>
                <a:spcPct val="150000"/>
              </a:lnSpc>
            </a:pPr>
            <a:r>
              <a:rPr lang="ar-SA" dirty="0" smtClean="0"/>
              <a:t>تبذل الحكومة قصارى جهدها لكى تشجع أطفالنا على القراءة، فمشروع القراءة للجميع يوفر كتب قيمة لأطفالنا وبأسعار منخفضة</a:t>
            </a:r>
            <a:r>
              <a:rPr lang="en-US" dirty="0" smtClean="0"/>
              <a:t>.</a:t>
            </a:r>
            <a:br>
              <a:rPr lang="en-US" dirty="0" smtClean="0"/>
            </a:b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lstStyle/>
          <a:p>
            <a:pPr>
              <a:lnSpc>
                <a:spcPct val="150000"/>
              </a:lnSpc>
            </a:pPr>
            <a:r>
              <a:rPr lang="en-US" dirty="0" smtClean="0"/>
              <a:t>Science has told us much about the human brain, but there is a lot </a:t>
            </a:r>
            <a:r>
              <a:rPr lang="en-US" dirty="0" smtClean="0"/>
              <a:t>of </a:t>
            </a:r>
            <a:r>
              <a:rPr lang="en-US" dirty="0" smtClean="0"/>
              <a:t>its hidden secrets which have not been discovered yet.</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lstStyle/>
          <a:p>
            <a:r>
              <a:rPr lang="en-US" dirty="0" smtClean="0"/>
              <a:t> </a:t>
            </a:r>
            <a:r>
              <a:rPr lang="ar-SA" dirty="0" smtClean="0"/>
              <a:t>لقد أخبرنا العلم بالكثير عن العقل البشرى ولكن يوجد الكثير من أسراره الخفية التى لم تكتشف حتى الآن</a:t>
            </a:r>
            <a:r>
              <a:rPr lang="en-US"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8229600" cy="4214842"/>
          </a:xfrm>
        </p:spPr>
        <p:txBody>
          <a:bodyPr>
            <a:normAutofit/>
          </a:bodyPr>
          <a:lstStyle/>
          <a:p>
            <a:r>
              <a:rPr lang="en-US" sz="4800" dirty="0" smtClean="0"/>
              <a:t> Now , Compare </a:t>
            </a:r>
            <a:endParaRPr lang="ar-IQ"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97568"/>
          </a:xfrm>
        </p:spPr>
        <p:txBody>
          <a:bodyPr/>
          <a:lstStyle/>
          <a:p>
            <a:pPr>
              <a:lnSpc>
                <a:spcPct val="150000"/>
              </a:lnSpc>
            </a:pPr>
            <a:r>
              <a:rPr lang="ar-IQ" b="1" dirty="0" smtClean="0"/>
              <a:t>منذ مئات السنين درس العلماء المخ البشرى، فقد أرادوا أن يكتشفوا إذا ما كان المخ له نفس الحجم لدى كل إنسان، كذلك فقد اكتشفوا أن المخ البشرى حوالي اثنان بالمائة من وزن الجسم.</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lstStyle/>
          <a:p>
            <a:pPr>
              <a:lnSpc>
                <a:spcPct val="150000"/>
              </a:lnSpc>
            </a:pPr>
            <a:r>
              <a:rPr lang="en-US" b="1" dirty="0" smtClean="0"/>
              <a:t>We owe much to our parents. They are happy when we are healthy and comfortable. But </a:t>
            </a:r>
            <a:br>
              <a:rPr lang="en-US" b="1" dirty="0" smtClean="0"/>
            </a:br>
            <a:r>
              <a:rPr lang="en-US" b="1" dirty="0" smtClean="0"/>
              <a:t>they are very anxious when we suffer from illness or trouble.</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lstStyle/>
          <a:p>
            <a:r>
              <a:rPr lang="en-US" dirty="0" smtClean="0"/>
              <a:t>Now , Compare</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lstStyle/>
          <a:p>
            <a:pPr>
              <a:lnSpc>
                <a:spcPct val="150000"/>
              </a:lnSpc>
            </a:pPr>
            <a:r>
              <a:rPr lang="ar-IQ" b="1" dirty="0" smtClean="0"/>
              <a:t>نحن ندين لآبائنا بالكثير، فهم السعداء عندما نكون أصحاء ومرتاحون ولكنهم </a:t>
            </a:r>
            <a:br>
              <a:rPr lang="ar-IQ" b="1" dirty="0" smtClean="0"/>
            </a:br>
            <a:r>
              <a:rPr lang="ar-IQ" b="1" dirty="0" smtClean="0"/>
              <a:t>يكونون قلقون جداً عندما نعانى من المرض أو الاضطراب.</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154758"/>
          </a:xfrm>
        </p:spPr>
        <p:txBody>
          <a:bodyPr/>
          <a:lstStyle/>
          <a:p>
            <a:pPr>
              <a:lnSpc>
                <a:spcPct val="150000"/>
              </a:lnSpc>
            </a:pPr>
            <a:r>
              <a:rPr lang="en-US" b="1" dirty="0" smtClean="0"/>
              <a:t>Success in life depends on patience and hard work. A student who starts learning his lessons from the beginning of the year will find no difficulty in passing his examination.</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68874"/>
          </a:xfrm>
        </p:spPr>
        <p:txBody>
          <a:bodyPr/>
          <a:lstStyle/>
          <a:p>
            <a:r>
              <a:rPr lang="en-US" dirty="0" smtClean="0"/>
              <a:t>Now , Compare</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359</Words>
  <Application>Microsoft Office PowerPoint</Application>
  <PresentationFormat>عرض على الشاشة (3:4)‏</PresentationFormat>
  <Paragraphs>28</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سمة Office</vt:lpstr>
      <vt:lpstr>Translate  the  following </vt:lpstr>
      <vt:lpstr>Hundreds of years ago, scientists studied the human brain. They  wanted to find out if everyone’s brain is the same size. They discovered that the human brain is about two percent of the body’s weight.                                       </vt:lpstr>
      <vt:lpstr> Now , Compare </vt:lpstr>
      <vt:lpstr>منذ مئات السنين درس العلماء المخ البشرى، فقد أرادوا أن يكتشفوا إذا ما كان المخ له نفس الحجم لدى كل إنسان، كذلك فقد اكتشفوا أن المخ البشرى حوالي اثنان بالمائة من وزن الجسم.</vt:lpstr>
      <vt:lpstr>We owe much to our parents. They are happy when we are healthy and comfortable. But  they are very anxious when we suffer from illness or trouble.</vt:lpstr>
      <vt:lpstr>Now , Compare</vt:lpstr>
      <vt:lpstr>نحن ندين لآبائنا بالكثير، فهم السعداء عندما نكون أصحاء ومرتاحون ولكنهم  يكونون قلقون جداً عندما نعانى من المرض أو الاضطراب.</vt:lpstr>
      <vt:lpstr>Success in life depends on patience and hard work. A student who starts learning his lessons from the beginning of the year will find no difficulty in passing his examination.</vt:lpstr>
      <vt:lpstr>Now , Compare</vt:lpstr>
      <vt:lpstr>يعتمد النجاح في الحياة على الصبر والعمل الجاد فالطالب الذي يبدأ في تعلم دروسه منذ بداية العام سوف لا يجد هناك  صعوبة في اجتياز امتحانه.</vt:lpstr>
      <vt:lpstr>Reading newspapers helps to know everything that takes place all over the world. It also provides  us with much information about our local events. This sort of reading is also considered a source of culture to many people                                                             </vt:lpstr>
      <vt:lpstr>Now , Compare</vt:lpstr>
      <vt:lpstr>إن قراءة الصحف تساعد في أن نعرف       كل شئ يقع فئ جميع أنحاء العالم، وهى   أيضاً تمدنا بمعلومات وفيرة عن أحداثنا المحلية. ولعل هذا النوع من القراءة يعتبر أيضاً مصدراً من مصادر الثقافة للعديد من الناس.</vt:lpstr>
      <vt:lpstr>Over  Population</vt:lpstr>
      <vt:lpstr>Great projects are being carried out to solve the problem of over  population. We expect the population of Egypt will grow four or five times in the 21st century.</vt:lpstr>
      <vt:lpstr>Now  compare</vt:lpstr>
      <vt:lpstr> يتم الآن إنجاز المشروعات الكبيرة في  محاولة لحل المشكلة السكانية ذلك أننا نتوقع أن عدد السكان في مصر سوف ينمو إلى حوالي أربع أو خمس مرات ما هو عليه الآن في القرن الحادي والعشرين. </vt:lpstr>
      <vt:lpstr>School  Life</vt:lpstr>
      <vt:lpstr>School-life has many sides. It does  not only mean the classroom with its lessons but also means pupil’s life outside the classroom, the  games, the journeys and different  activities.</vt:lpstr>
      <vt:lpstr>Now  compare</vt:lpstr>
      <vt:lpstr>للحياة الدراسية العديد من الجوانب فهي لا تعنى فقط الفصل بدروسه ولكنها أيضاً تعنى حياة التلميذ خارج نطاق الفصل فهي تعنى  الألعاب والرحلات والأنشطة المختلفة.</vt:lpstr>
      <vt:lpstr>  We can not live alone but are always in need of the help of all us. We need clothes which other men make; houses which other men build and food which other men produce. We need friends to comfort us. - </vt:lpstr>
      <vt:lpstr>Now  compare</vt:lpstr>
      <vt:lpstr>لا يمكننا أن نعيش بمفردنا فنحن دائماً فى حاجة لمساعدة كل من حولنا، فنحن نحتاج للملابس التى يصنعها الناس الآخرون وإلى البيوت التى يبنيها الآخرون وإلى الطعام الذى ينتجه الآخرون، فنحن نحتاج إلى أصدقاء لكى يخففوا عنّا.</vt:lpstr>
      <vt:lpstr>The Government does its best to encourage our children to read. The Reading For All project provides valuable books for our children at low prices.</vt:lpstr>
      <vt:lpstr>تبذل الحكومة قصارى جهدها لكى تشجع أطفالنا على القراءة، فمشروع القراءة للجميع يوفر كتب قيمة لأطفالنا وبأسعار منخفضة. </vt:lpstr>
      <vt:lpstr>Science has told us much about the human brain, but there is a lot of its hidden secrets which have not been discovered yet.</vt:lpstr>
      <vt:lpstr> لقد أخبرنا العلم بالكثير عن العقل البشرى ولكن يوجد الكثير من أسراره الخفية التى لم تكتشف حتى الآن.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English</dc:creator>
  <cp:lastModifiedBy>English</cp:lastModifiedBy>
  <cp:revision>4</cp:revision>
  <dcterms:created xsi:type="dcterms:W3CDTF">2014-12-21T18:58:28Z</dcterms:created>
  <dcterms:modified xsi:type="dcterms:W3CDTF">2014-12-28T18:46:36Z</dcterms:modified>
</cp:coreProperties>
</file>